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74" r:id="rId12"/>
    <p:sldId id="273" r:id="rId13"/>
    <p:sldId id="272" r:id="rId14"/>
    <p:sldId id="271" r:id="rId15"/>
    <p:sldId id="270" r:id="rId16"/>
    <p:sldId id="269" r:id="rId17"/>
    <p:sldId id="268" r:id="rId18"/>
    <p:sldId id="267" r:id="rId19"/>
    <p:sldId id="276" r:id="rId20"/>
    <p:sldId id="275"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4/23/2019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4/23/2019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4/23/2019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4/23/2019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4/23/2019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4/23/2019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sz="4000" b="1" dirty="0" smtClean="0"/>
              <a:t>ROBERT MAYNARD HUTCHINS</a:t>
            </a:r>
            <a:br>
              <a:rPr lang="en-US" sz="4000" b="1" dirty="0" smtClean="0"/>
            </a:br>
            <a:r>
              <a:rPr lang="en-US" sz="4000" b="1" dirty="0" smtClean="0"/>
              <a:t>&amp;</a:t>
            </a:r>
            <a:br>
              <a:rPr lang="en-US" sz="4000" b="1" dirty="0" smtClean="0"/>
            </a:br>
            <a:r>
              <a:rPr lang="en-US" sz="3600" b="1" dirty="0" smtClean="0"/>
              <a:t> PROGRESSIVISM</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12</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Women Education</a:t>
            </a:r>
            <a:endParaRPr lang="en-US" dirty="0"/>
          </a:p>
        </p:txBody>
      </p:sp>
      <p:sp>
        <p:nvSpPr>
          <p:cNvPr id="3" name="Content Placeholder 2"/>
          <p:cNvSpPr>
            <a:spLocks noGrp="1"/>
          </p:cNvSpPr>
          <p:nvPr>
            <p:ph idx="1"/>
          </p:nvPr>
        </p:nvSpPr>
        <p:spPr/>
        <p:txBody>
          <a:bodyPr/>
          <a:lstStyle/>
          <a:p>
            <a:pPr marL="0" indent="0" algn="just">
              <a:buNone/>
            </a:pPr>
            <a:r>
              <a:rPr lang="en-US" dirty="0" smtClean="0"/>
              <a:t>Robert Maynard Hutchins said that education is necessary for both male and female. But some subjects of female should be different from male students which give them information’s about home. The basic responsibilities of women are to look after her home and family</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b="1" dirty="0" smtClean="0"/>
              <a:t> PROGRESSIVISM</a:t>
            </a:r>
            <a:endParaRPr lang="en-US" dirty="0"/>
          </a:p>
        </p:txBody>
      </p:sp>
      <p:sp>
        <p:nvSpPr>
          <p:cNvPr id="3" name="Content Placeholder 2"/>
          <p:cNvSpPr>
            <a:spLocks noGrp="1"/>
          </p:cNvSpPr>
          <p:nvPr>
            <p:ph idx="1"/>
          </p:nvPr>
        </p:nvSpPr>
        <p:spPr>
          <a:xfrm>
            <a:off x="228600" y="762000"/>
            <a:ext cx="8763000" cy="5943600"/>
          </a:xfrm>
        </p:spPr>
        <p:txBody>
          <a:bodyPr>
            <a:normAutofit fontScale="92500" lnSpcReduction="20000"/>
          </a:bodyPr>
          <a:lstStyle/>
          <a:p>
            <a:pPr>
              <a:buNone/>
            </a:pPr>
            <a:r>
              <a:rPr lang="en-US" dirty="0" smtClean="0"/>
              <a:t>	 Progressivism is the philosophy of education which is primarily concerned with concentrating on present problems. The </a:t>
            </a:r>
            <a:r>
              <a:rPr lang="en-US" dirty="0" err="1" smtClean="0"/>
              <a:t>progressivists</a:t>
            </a:r>
            <a:r>
              <a:rPr lang="en-US" dirty="0" smtClean="0"/>
              <a:t> believe that education should focus on the whole child, rather than on the content or the teacher. This school of education stresses that the learners should test ideas by active experimentation.  Productive learning is rooted in the questions of learners that arise through experiencing the world. The progressive philosophy of education was established in the UNITED STATE OF AMERICA from the mid 1920s through the mid 1950s. John Dewy was its foremost proponent of this school of education. The following represents an outline of the philosophical foundations and educational concepts of progressivism.</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r>
              <a:rPr lang="en-US" b="1" dirty="0" smtClean="0"/>
              <a:t>ONTOLOGY</a:t>
            </a:r>
            <a:endParaRPr lang="en-US" dirty="0"/>
          </a:p>
        </p:txBody>
      </p:sp>
      <p:sp>
        <p:nvSpPr>
          <p:cNvPr id="3" name="Content Placeholder 2"/>
          <p:cNvSpPr>
            <a:spLocks noGrp="1"/>
          </p:cNvSpPr>
          <p:nvPr>
            <p:ph idx="1"/>
          </p:nvPr>
        </p:nvSpPr>
        <p:spPr>
          <a:xfrm>
            <a:off x="457200" y="838200"/>
            <a:ext cx="8229600" cy="5715000"/>
          </a:xfrm>
        </p:spPr>
        <p:txBody>
          <a:bodyPr>
            <a:normAutofit fontScale="92500"/>
          </a:bodyPr>
          <a:lstStyle/>
          <a:p>
            <a:pPr>
              <a:buNone/>
            </a:pPr>
            <a:r>
              <a:rPr lang="en-US" dirty="0" smtClean="0"/>
              <a:t>  Truth comes through experience. It is dynamic in its nature and continues to change its forms. Experience and change are set-realities which are passing through the process of reconstruction. It is necessary for truth to be objectively observed and experienced. There is no immaterial world beyond the world of matter. Discussion on the immaterial phenomena is the wastage of time and cognitive faculties. The universe has no purpose in itself. Every individual and society can form an order for social life. Human nature is flexible and it can be modified.</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EPISTEMOLOGY</a:t>
            </a:r>
            <a:endParaRPr lang="en-US" dirty="0"/>
          </a:p>
        </p:txBody>
      </p:sp>
      <p:sp>
        <p:nvSpPr>
          <p:cNvPr id="3" name="Content Placeholder 2"/>
          <p:cNvSpPr>
            <a:spLocks noGrp="1"/>
          </p:cNvSpPr>
          <p:nvPr>
            <p:ph idx="1"/>
          </p:nvPr>
        </p:nvSpPr>
        <p:spPr>
          <a:xfrm>
            <a:off x="457200" y="914400"/>
            <a:ext cx="8229600" cy="5562600"/>
          </a:xfrm>
        </p:spPr>
        <p:txBody>
          <a:bodyPr>
            <a:normAutofit/>
          </a:bodyPr>
          <a:lstStyle/>
          <a:p>
            <a:r>
              <a:rPr lang="en-US" dirty="0" smtClean="0"/>
              <a:t>The progressive philosophy of education maintain that experimental and observational knowledge are the authentic ones. The true knowledge is the product of experience. The revealed and inspirational knowledge do not play any role in human life. This philosophy recommends natural science to improve the social conditions. The true knowledge helps in the fulfillment of the objectives of life. There is no concepts of any transcendental, imaginary or spiritual truth.</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r>
              <a:rPr lang="en-US" b="1" dirty="0" smtClean="0"/>
              <a:t>AXIOLOGY</a:t>
            </a:r>
            <a:endParaRPr lang="en-US" dirty="0"/>
          </a:p>
        </p:txBody>
      </p:sp>
      <p:sp>
        <p:nvSpPr>
          <p:cNvPr id="3" name="Content Placeholder 2"/>
          <p:cNvSpPr>
            <a:spLocks noGrp="1"/>
          </p:cNvSpPr>
          <p:nvPr>
            <p:ph idx="1"/>
          </p:nvPr>
        </p:nvSpPr>
        <p:spPr>
          <a:xfrm>
            <a:off x="457200" y="914400"/>
            <a:ext cx="8229600" cy="5638800"/>
          </a:xfrm>
        </p:spPr>
        <p:txBody>
          <a:bodyPr>
            <a:normAutofit fontScale="92500" lnSpcReduction="20000"/>
          </a:bodyPr>
          <a:lstStyle/>
          <a:p>
            <a:r>
              <a:rPr lang="en-US" dirty="0" smtClean="0"/>
              <a:t>The progressives believes that nothing is absolute in the world. That is Why, </a:t>
            </a:r>
            <a:r>
              <a:rPr lang="en-US" dirty="0" smtClean="0"/>
              <a:t>they </a:t>
            </a:r>
            <a:r>
              <a:rPr lang="en-US" dirty="0" smtClean="0"/>
              <a:t>do not concede to any permanent value system. They hold that society is the fountain head of values. The values change with the change in social needs. Utility is the criterion for accessing values. One who fulfils the social needs is considered ‘good’. The society itself generates moral, political, social and educational values. The values change under the influence of social needs. The values are relative and impermanent in nature. The society has the authority to declare the value of good or bad. The utility of a thing decides the phenomenon ‘good’ or ‘evil’.</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b="1" dirty="0" smtClean="0"/>
              <a:t>OBJECTIVE OF EDUCATION</a:t>
            </a:r>
            <a:r>
              <a:rPr lang="en-US" dirty="0" smtClean="0"/>
              <a:t> </a:t>
            </a:r>
            <a:endParaRPr lang="en-US" dirty="0"/>
          </a:p>
        </p:txBody>
      </p:sp>
      <p:sp>
        <p:nvSpPr>
          <p:cNvPr id="3" name="Content Placeholder 2"/>
          <p:cNvSpPr>
            <a:spLocks noGrp="1"/>
          </p:cNvSpPr>
          <p:nvPr>
            <p:ph idx="1"/>
          </p:nvPr>
        </p:nvSpPr>
        <p:spPr>
          <a:xfrm>
            <a:off x="457200" y="990600"/>
            <a:ext cx="8229600" cy="5135563"/>
          </a:xfrm>
        </p:spPr>
        <p:txBody>
          <a:bodyPr/>
          <a:lstStyle/>
          <a:p>
            <a:pPr>
              <a:buNone/>
            </a:pPr>
            <a:r>
              <a:rPr lang="en-US" dirty="0" smtClean="0"/>
              <a:t>	This is the responsibility of education to develop personality of children it should emphasize on the child rather than on society. The </a:t>
            </a:r>
            <a:r>
              <a:rPr lang="en-US" dirty="0" err="1" smtClean="0"/>
              <a:t>progressivists</a:t>
            </a:r>
            <a:r>
              <a:rPr lang="en-US" dirty="0" smtClean="0"/>
              <a:t> desire to use schools to improve the lives of the individuals. According to my study findings, following are the primary aims of progressive education:-</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Education should improve the way of life citizens through experiencing freedom and democracy.</a:t>
            </a:r>
          </a:p>
          <a:p>
            <a:r>
              <a:rPr lang="en-US" dirty="0" smtClean="0"/>
              <a:t>The aim of education is to promote the spirit of democracy which permits and encourages the free interplay of ideas and personalities that is necessary condition of true growth.</a:t>
            </a:r>
          </a:p>
          <a:p>
            <a:r>
              <a:rPr lang="en-US" b="1" dirty="0" smtClean="0"/>
              <a:t> </a:t>
            </a:r>
            <a:r>
              <a:rPr lang="en-US" dirty="0" smtClean="0"/>
              <a:t>Education should focus on developing the unique talents, capabilities and interests of each child.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b="1" dirty="0" smtClean="0"/>
              <a:t>CONCEPT OF CURRICULUM</a:t>
            </a:r>
            <a:r>
              <a:rPr lang="en-US" dirty="0" smtClean="0"/>
              <a:t> </a:t>
            </a:r>
            <a:endParaRPr lang="en-US" dirty="0"/>
          </a:p>
        </p:txBody>
      </p:sp>
      <p:sp>
        <p:nvSpPr>
          <p:cNvPr id="3" name="Content Placeholder 2"/>
          <p:cNvSpPr>
            <a:spLocks noGrp="1"/>
          </p:cNvSpPr>
          <p:nvPr>
            <p:ph idx="1"/>
          </p:nvPr>
        </p:nvSpPr>
        <p:spPr>
          <a:xfrm>
            <a:off x="457200" y="914400"/>
            <a:ext cx="8229600" cy="5211763"/>
          </a:xfrm>
        </p:spPr>
        <p:txBody>
          <a:bodyPr>
            <a:normAutofit fontScale="92500" lnSpcReduction="10000"/>
          </a:bodyPr>
          <a:lstStyle/>
          <a:p>
            <a:pPr>
              <a:buNone/>
            </a:pPr>
            <a:r>
              <a:rPr lang="en-US" dirty="0" smtClean="0"/>
              <a:t>	The progressive curriculum is derived from the needs and interest of the student. It consists of the real-life activities, experiences, projects and co-operative groups skills. Following are the significant points regarding curricular views of progressiveness:-</a:t>
            </a:r>
          </a:p>
          <a:p>
            <a:r>
              <a:rPr lang="en-US" dirty="0" smtClean="0"/>
              <a:t> The curricular content is influenced by the social needs and changes time to time consequently.</a:t>
            </a:r>
          </a:p>
          <a:p>
            <a:r>
              <a:rPr lang="en-US" b="1" dirty="0" smtClean="0"/>
              <a:t> </a:t>
            </a:r>
            <a:r>
              <a:rPr lang="en-US" dirty="0" smtClean="0"/>
              <a:t>Change, flexibility and social demand are the foundations of curriculum development, the progressives hold.</a:t>
            </a:r>
          </a:p>
          <a:p>
            <a:pPr>
              <a:buNone/>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fontScale="85000" lnSpcReduction="20000"/>
          </a:bodyPr>
          <a:lstStyle/>
          <a:p>
            <a:r>
              <a:rPr lang="en-US" dirty="0" smtClean="0"/>
              <a:t>There is</a:t>
            </a:r>
            <a:r>
              <a:rPr lang="en-US" b="1" dirty="0" smtClean="0"/>
              <a:t> </a:t>
            </a:r>
            <a:r>
              <a:rPr lang="en-US" dirty="0" smtClean="0"/>
              <a:t>no room for religious or spiritual education in the progressive concept of education. To me, it is a secular philosophy of education which constitutes its curriculum by sensory, rational and experiential knowledge.  </a:t>
            </a:r>
          </a:p>
          <a:p>
            <a:r>
              <a:rPr lang="en-US" dirty="0" smtClean="0"/>
              <a:t>The progressive curriculum centers on the social well-being. The interests, tendency and individual differences of the learner are recognized during the process of curriculum development </a:t>
            </a:r>
          </a:p>
          <a:p>
            <a:r>
              <a:rPr lang="en-US" dirty="0" smtClean="0"/>
              <a:t>The progressive curriculum is based on the practical activity of the child . It should be directly related to the individual and group needs of the learner.</a:t>
            </a:r>
          </a:p>
          <a:p>
            <a:r>
              <a:rPr lang="en-US" dirty="0" smtClean="0"/>
              <a:t>All those things can be added in the curriculum which fulfill the needs of the society .  In consequence, there are a large number of subjects which  constitute a progressive curriculum.</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TEACHING METHODS</a:t>
            </a:r>
            <a:endParaRPr lang="en-US" b="1" dirty="0"/>
          </a:p>
        </p:txBody>
      </p:sp>
      <p:sp>
        <p:nvSpPr>
          <p:cNvPr id="3" name="Content Placeholder 2"/>
          <p:cNvSpPr>
            <a:spLocks noGrp="1"/>
          </p:cNvSpPr>
          <p:nvPr>
            <p:ph idx="1"/>
          </p:nvPr>
        </p:nvSpPr>
        <p:spPr>
          <a:xfrm>
            <a:off x="457200" y="1066800"/>
            <a:ext cx="8229600" cy="5059363"/>
          </a:xfrm>
        </p:spPr>
        <p:txBody>
          <a:bodyPr>
            <a:normAutofit fontScale="85000" lnSpcReduction="10000"/>
          </a:bodyPr>
          <a:lstStyle/>
          <a:p>
            <a:pPr>
              <a:buNone/>
            </a:pPr>
            <a:r>
              <a:rPr lang="en-US" dirty="0" smtClean="0"/>
              <a:t>	The  progressive severely condemn exclusive reliance  on bookish methods of instructions or on the textbook. They also oppose passive learning by memorization of  factual data. Progressive education is both a movement within the broad framework of American education and a theory that urges the liberation of the students from traditional emphasis on rote learning, lesson recitations and textbooks authority. In opposition to the conventional subject matter of the traditional curriculum, the progressives experiment with alternative modes of curricular organization and instruction-utilizing activities, experiences, problem solving and the project method.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p:spPr>
        <p:txBody>
          <a:bodyPr>
            <a:normAutofit lnSpcReduction="10000"/>
          </a:bodyPr>
          <a:lstStyle/>
          <a:p>
            <a:r>
              <a:rPr lang="en-US" sz="2800" b="1" dirty="0" smtClean="0"/>
              <a:t>LIFE HISTORY </a:t>
            </a:r>
          </a:p>
          <a:p>
            <a:pPr marL="0" indent="0" algn="just">
              <a:buNone/>
            </a:pPr>
            <a:r>
              <a:rPr lang="en-US" sz="2600" dirty="0" smtClean="0"/>
              <a:t>He was born in 17</a:t>
            </a:r>
            <a:r>
              <a:rPr lang="en-US" sz="2600" baseline="30000" dirty="0" smtClean="0"/>
              <a:t>th</a:t>
            </a:r>
            <a:r>
              <a:rPr lang="en-US" sz="2600" dirty="0" smtClean="0"/>
              <a:t> January 1899 in New York. He obtained basic education from parents and local institutions. In 1929 he became vice chancellor of Chicago University. He died in California on 17</a:t>
            </a:r>
            <a:r>
              <a:rPr lang="en-US" sz="2600" baseline="30000" dirty="0" smtClean="0"/>
              <a:t>th</a:t>
            </a:r>
            <a:r>
              <a:rPr lang="en-US" sz="2600" dirty="0" smtClean="0"/>
              <a:t> May, 1977.</a:t>
            </a:r>
          </a:p>
          <a:p>
            <a:pPr marL="0" indent="0" algn="just">
              <a:buNone/>
            </a:pPr>
            <a:endParaRPr lang="en-US" sz="2800" b="1" dirty="0" smtClean="0"/>
          </a:p>
          <a:p>
            <a:pPr marL="0" indent="344488" algn="just"/>
            <a:r>
              <a:rPr lang="en-US" sz="2800" b="1" dirty="0" smtClean="0"/>
              <a:t>Famous Books</a:t>
            </a:r>
            <a:endParaRPr lang="en-US" sz="2800" dirty="0" smtClean="0"/>
          </a:p>
          <a:p>
            <a:pPr lvl="1">
              <a:buFont typeface="Arial" pitchFamily="34" charset="0"/>
              <a:buChar char="•"/>
            </a:pPr>
            <a:r>
              <a:rPr lang="en-US" sz="2600" dirty="0" smtClean="0"/>
              <a:t>No friendly voice (1936)</a:t>
            </a:r>
          </a:p>
          <a:p>
            <a:pPr lvl="1">
              <a:buFont typeface="Arial" pitchFamily="34" charset="0"/>
              <a:buChar char="•"/>
            </a:pPr>
            <a:r>
              <a:rPr lang="en-US" sz="2600" dirty="0" smtClean="0"/>
              <a:t>The higher learning in America (1936)</a:t>
            </a:r>
          </a:p>
          <a:p>
            <a:pPr lvl="1">
              <a:buFont typeface="Arial" pitchFamily="34" charset="0"/>
              <a:buChar char="•"/>
            </a:pPr>
            <a:r>
              <a:rPr lang="en-US" sz="2600" dirty="0" smtClean="0"/>
              <a:t>Education for freedom (1943)</a:t>
            </a:r>
          </a:p>
          <a:p>
            <a:pPr lvl="1">
              <a:buFont typeface="Arial" pitchFamily="34" charset="0"/>
              <a:buChar char="•"/>
            </a:pPr>
            <a:r>
              <a:rPr lang="en-US" sz="2600" dirty="0" smtClean="0"/>
              <a:t>Moral, religion and higher education</a:t>
            </a:r>
          </a:p>
          <a:p>
            <a:pPr lvl="1">
              <a:buFont typeface="Arial" pitchFamily="34" charset="0"/>
              <a:buChar char="•"/>
            </a:pPr>
            <a:r>
              <a:rPr lang="en-US" sz="2600" dirty="0" smtClean="0"/>
              <a:t>The conflict in education in democratic society (1953)</a:t>
            </a:r>
          </a:p>
          <a:p>
            <a:pPr lvl="1">
              <a:buFont typeface="Arial" pitchFamily="34" charset="0"/>
              <a:buChar char="•"/>
            </a:pPr>
            <a:r>
              <a:rPr lang="en-US" sz="2600" dirty="0" smtClean="0"/>
              <a:t>The university of Utopia (1953)</a:t>
            </a:r>
          </a:p>
          <a:p>
            <a:pPr marL="0" indent="0">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buNone/>
            </a:pPr>
            <a:r>
              <a:rPr lang="en-US" dirty="0" smtClean="0"/>
              <a:t>	The progressive education focuses on the child as the learner rather than on the subject. It also emphasizes activities, observations and experiences rather than verbal and literary skills. It simply encourages cooperative group learning activities rather than competitive individualized lesson learning.</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Role of Students</a:t>
            </a:r>
            <a:endParaRPr lang="en-US" b="1" dirty="0"/>
          </a:p>
        </p:txBody>
      </p:sp>
      <p:sp>
        <p:nvSpPr>
          <p:cNvPr id="3" name="Content Placeholder 2"/>
          <p:cNvSpPr>
            <a:spLocks noGrp="1"/>
          </p:cNvSpPr>
          <p:nvPr>
            <p:ph idx="1"/>
          </p:nvPr>
        </p:nvSpPr>
        <p:spPr>
          <a:xfrm>
            <a:off x="457200" y="990600"/>
            <a:ext cx="8229600" cy="5486400"/>
          </a:xfrm>
        </p:spPr>
        <p:txBody>
          <a:bodyPr>
            <a:normAutofit fontScale="92500" lnSpcReduction="20000"/>
          </a:bodyPr>
          <a:lstStyle/>
          <a:p>
            <a:pPr>
              <a:buNone/>
            </a:pPr>
            <a:r>
              <a:rPr lang="en-US" dirty="0" smtClean="0"/>
              <a:t>	Child is the focus of the educative process. Questioning is the key to learning of the students. The learner is a problem solver and thinker who makes meaning through his/her individual experience in the physical and cultural context. The student should be allowed to learn by doing. The child is the most fundamental factors which brings forth a system of education. The child must be allowed to participate in the educative process so that education may acquire its life oriented objectives. The individuality of the child is developed by means of the practical educative activities so that he/she may become socially adjusted.</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Role of Teacher</a:t>
            </a:r>
            <a:endParaRPr lang="en-US" b="1" dirty="0"/>
          </a:p>
        </p:txBody>
      </p:sp>
      <p:sp>
        <p:nvSpPr>
          <p:cNvPr id="3" name="Content Placeholder 2"/>
          <p:cNvSpPr>
            <a:spLocks noGrp="1"/>
          </p:cNvSpPr>
          <p:nvPr>
            <p:ph idx="1"/>
          </p:nvPr>
        </p:nvSpPr>
        <p:spPr>
          <a:xfrm>
            <a:off x="457200" y="1066800"/>
            <a:ext cx="8229600" cy="5059363"/>
          </a:xfrm>
        </p:spPr>
        <p:txBody>
          <a:bodyPr>
            <a:normAutofit lnSpcReduction="10000"/>
          </a:bodyPr>
          <a:lstStyle/>
          <a:p>
            <a:pPr>
              <a:buNone/>
            </a:pPr>
            <a:r>
              <a:rPr lang="en-US" smtClean="0"/>
              <a:t>	To </a:t>
            </a:r>
            <a:r>
              <a:rPr lang="en-US" dirty="0" smtClean="0"/>
              <a:t>the progressive experts, a teacher should be a resource person and a guide to learning activities. A true teacher is a facilitator and an advisor of the students. While working with the children on group or individualized projects, he/she suggests sources and helps the students discover other ways of pursing the project. A progressive teacher seeks to incorporate problem solving, projects, group work and activities into his/her instructional methodology and classroom patterns.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Philosophy of Life</a:t>
            </a:r>
            <a:endParaRPr lang="en-US" dirty="0"/>
          </a:p>
        </p:txBody>
      </p:sp>
      <p:sp>
        <p:nvSpPr>
          <p:cNvPr id="3" name="Content Placeholder 2"/>
          <p:cNvSpPr>
            <a:spLocks noGrp="1"/>
          </p:cNvSpPr>
          <p:nvPr>
            <p:ph idx="1"/>
          </p:nvPr>
        </p:nvSpPr>
        <p:spPr>
          <a:xfrm>
            <a:off x="457200" y="1295400"/>
            <a:ext cx="8229600" cy="5181600"/>
          </a:xfrm>
        </p:spPr>
        <p:txBody>
          <a:bodyPr>
            <a:normAutofit fontScale="92500" lnSpcReduction="10000"/>
          </a:bodyPr>
          <a:lstStyle/>
          <a:p>
            <a:pPr marL="0" indent="0" algn="just">
              <a:buNone/>
            </a:pPr>
            <a:r>
              <a:rPr lang="en-US" dirty="0" smtClean="0"/>
              <a:t>Robert philosophy of life is not new philosophy but it is reflection of nature. According to Robert awareness about the hidden facts is the natural and fundamental obligation of human beings, which should provide him natural environment. Man is free by birth and he should free in whole life. He should spend his life according to his own will. By mean of his philosophy of life his persuade others to spend simple and liberal life. He believed that the main reason of human destruction is our desires. If human desires fulfill all problems automatically solve.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Educational Philosophy</a:t>
            </a:r>
            <a:endParaRPr lang="en-US" dirty="0"/>
          </a:p>
        </p:txBody>
      </p:sp>
      <p:sp>
        <p:nvSpPr>
          <p:cNvPr id="3" name="Content Placeholder 2"/>
          <p:cNvSpPr>
            <a:spLocks noGrp="1"/>
          </p:cNvSpPr>
          <p:nvPr>
            <p:ph idx="1"/>
          </p:nvPr>
        </p:nvSpPr>
        <p:spPr>
          <a:xfrm>
            <a:off x="457200" y="1371600"/>
            <a:ext cx="8229600" cy="5181600"/>
          </a:xfrm>
        </p:spPr>
        <p:txBody>
          <a:bodyPr>
            <a:normAutofit/>
          </a:bodyPr>
          <a:lstStyle/>
          <a:p>
            <a:pPr marL="514350" lvl="0" indent="-514350" algn="just">
              <a:buFont typeface="+mj-lt"/>
              <a:buAutoNum type="arabicPeriod"/>
            </a:pPr>
            <a:r>
              <a:rPr lang="en-US" dirty="0" smtClean="0"/>
              <a:t>Education in liberal environment</a:t>
            </a:r>
          </a:p>
          <a:p>
            <a:pPr marL="514350" lvl="0" indent="-514350" algn="just">
              <a:buFont typeface="+mj-lt"/>
              <a:buAutoNum type="arabicPeriod"/>
            </a:pPr>
            <a:r>
              <a:rPr lang="en-US" dirty="0" smtClean="0"/>
              <a:t>Opposition of traditional education</a:t>
            </a:r>
          </a:p>
          <a:p>
            <a:pPr marL="514350" lvl="0" indent="-514350" algn="just">
              <a:buFont typeface="+mj-lt"/>
              <a:buAutoNum type="arabicPeriod"/>
            </a:pPr>
            <a:r>
              <a:rPr lang="en-US" dirty="0" smtClean="0"/>
              <a:t>Opposition of fixed and specific curriculum</a:t>
            </a:r>
          </a:p>
          <a:p>
            <a:pPr marL="514350" lvl="0" indent="-514350" algn="just">
              <a:buFont typeface="+mj-lt"/>
              <a:buAutoNum type="arabicPeriod"/>
            </a:pPr>
            <a:r>
              <a:rPr lang="en-US" dirty="0" smtClean="0"/>
              <a:t>Same education and educational standard for all</a:t>
            </a:r>
          </a:p>
          <a:p>
            <a:pPr marL="514350" lvl="0" indent="-514350" algn="just">
              <a:buFont typeface="+mj-lt"/>
              <a:buAutoNum type="arabicPeriod"/>
            </a:pPr>
            <a:r>
              <a:rPr lang="en-US" dirty="0" smtClean="0"/>
              <a:t>Personality development</a:t>
            </a:r>
          </a:p>
          <a:p>
            <a:pPr marL="514350" lvl="0" indent="-514350" algn="just">
              <a:buFont typeface="+mj-lt"/>
              <a:buAutoNum type="arabicPeriod"/>
            </a:pPr>
            <a:r>
              <a:rPr lang="en-US" dirty="0" smtClean="0"/>
              <a:t>Study of Great Books</a:t>
            </a:r>
          </a:p>
          <a:p>
            <a:pPr marL="514350" lvl="0" indent="-514350" algn="just">
              <a:buFont typeface="+mj-lt"/>
              <a:buAutoNum type="arabicPeriod"/>
            </a:pPr>
            <a:r>
              <a:rPr lang="en-US" dirty="0" smtClean="0"/>
              <a:t>Opposition of vocational education</a:t>
            </a:r>
          </a:p>
          <a:p>
            <a:pPr marL="514350" lvl="0" indent="-514350" algn="just">
              <a:buFont typeface="+mj-lt"/>
              <a:buAutoNum type="arabicPeriod"/>
            </a:pPr>
            <a:r>
              <a:rPr lang="en-US" dirty="0" smtClean="0"/>
              <a:t>Women education</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r>
              <a:rPr lang="en-US" b="1" dirty="0" smtClean="0"/>
              <a:t>Aims of Education</a:t>
            </a:r>
            <a:endParaRPr lang="en-US" dirty="0"/>
          </a:p>
        </p:txBody>
      </p:sp>
      <p:sp>
        <p:nvSpPr>
          <p:cNvPr id="3" name="Content Placeholder 2"/>
          <p:cNvSpPr>
            <a:spLocks noGrp="1"/>
          </p:cNvSpPr>
          <p:nvPr>
            <p:ph idx="1"/>
          </p:nvPr>
        </p:nvSpPr>
        <p:spPr>
          <a:xfrm>
            <a:off x="457200" y="1524000"/>
            <a:ext cx="8229600" cy="4724400"/>
          </a:xfrm>
        </p:spPr>
        <p:txBody>
          <a:bodyPr/>
          <a:lstStyle/>
          <a:p>
            <a:pPr lvl="0"/>
            <a:r>
              <a:rPr lang="en-US" dirty="0" smtClean="0"/>
              <a:t>Differentiation between right and wrong</a:t>
            </a:r>
          </a:p>
          <a:p>
            <a:pPr lvl="0"/>
            <a:r>
              <a:rPr lang="en-US" dirty="0" smtClean="0"/>
              <a:t>The study of great books</a:t>
            </a:r>
          </a:p>
          <a:p>
            <a:pPr lvl="0"/>
            <a:r>
              <a:rPr lang="en-US" dirty="0" smtClean="0"/>
              <a:t>Awareness about basic problems</a:t>
            </a:r>
          </a:p>
          <a:p>
            <a:pPr lvl="0"/>
            <a:r>
              <a:rPr lang="en-US" dirty="0" smtClean="0"/>
              <a:t>Development of moral values</a:t>
            </a:r>
          </a:p>
          <a:p>
            <a:pPr lvl="0"/>
            <a:r>
              <a:rPr lang="en-US" dirty="0" smtClean="0"/>
              <a:t>To produce responsible citizen</a:t>
            </a:r>
          </a:p>
          <a:p>
            <a:pPr lvl="0"/>
            <a:r>
              <a:rPr lang="en-US" dirty="0" smtClean="0"/>
              <a:t>Innovation in education</a:t>
            </a:r>
          </a:p>
          <a:p>
            <a:r>
              <a:rPr lang="en-US" dirty="0" smtClean="0"/>
              <a:t>Mental development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Concept of Liberal Education</a:t>
            </a:r>
            <a:endParaRPr lang="en-US" dirty="0"/>
          </a:p>
        </p:txBody>
      </p:sp>
      <p:sp>
        <p:nvSpPr>
          <p:cNvPr id="3" name="Content Placeholder 2"/>
          <p:cNvSpPr>
            <a:spLocks noGrp="1"/>
          </p:cNvSpPr>
          <p:nvPr>
            <p:ph idx="1"/>
          </p:nvPr>
        </p:nvSpPr>
        <p:spPr>
          <a:xfrm>
            <a:off x="457200" y="1371600"/>
            <a:ext cx="8229600" cy="5181600"/>
          </a:xfrm>
        </p:spPr>
        <p:txBody>
          <a:bodyPr>
            <a:normAutofit fontScale="92500" lnSpcReduction="20000"/>
          </a:bodyPr>
          <a:lstStyle/>
          <a:p>
            <a:pPr marL="0" indent="0" algn="just">
              <a:buNone/>
            </a:pPr>
            <a:r>
              <a:rPr lang="en-US" dirty="0" smtClean="0"/>
              <a:t>Robert Maynard Hutchins is a believer of liberal education. The way of education in which the student is able to think about his basic needs in life and he expects satisfying answers e.g., what is life? What is the truth? What is justice? And what is knowledge etc.</a:t>
            </a:r>
          </a:p>
          <a:p>
            <a:endParaRPr lang="en-US" sz="2200" dirty="0" smtClean="0"/>
          </a:p>
          <a:p>
            <a:pPr marL="0" indent="0" algn="just">
              <a:buNone/>
            </a:pPr>
            <a:r>
              <a:rPr lang="en-US" dirty="0" smtClean="0"/>
              <a:t>For answers of these questions, it is important to study such books which have been written by those great educationists who have already given their thoughts about these questions. These great educationists have shown the human beings how to spend the life in best way.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normAutofit lnSpcReduction="10000"/>
          </a:bodyPr>
          <a:lstStyle/>
          <a:p>
            <a:pPr marL="0" indent="0" algn="just">
              <a:buNone/>
            </a:pPr>
            <a:r>
              <a:rPr lang="en-US" dirty="0" smtClean="0"/>
              <a:t>Liberal education means education from which students are able to develop their thoughts and to choose the right path to become a good human. “It is the education best for the best” it is the education which everyone should obtained. Main purpose of liberal education is to develop the habit of critical thinking and rational reasoning so that he could adopt or find the best way which leads him to become a good human being, who could work for the betterment of humanity and could utilize his abilities for the benefits of human beings.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Educational Curriculum</a:t>
            </a:r>
            <a:endParaRPr lang="en-US" dirty="0"/>
          </a:p>
        </p:txBody>
      </p:sp>
      <p:sp>
        <p:nvSpPr>
          <p:cNvPr id="3" name="Content Placeholder 2"/>
          <p:cNvSpPr>
            <a:spLocks noGrp="1"/>
          </p:cNvSpPr>
          <p:nvPr>
            <p:ph idx="1"/>
          </p:nvPr>
        </p:nvSpPr>
        <p:spPr>
          <a:xfrm>
            <a:off x="457200" y="1447800"/>
            <a:ext cx="8229600" cy="4678363"/>
          </a:xfrm>
        </p:spPr>
        <p:txBody>
          <a:bodyPr/>
          <a:lstStyle/>
          <a:p>
            <a:pPr marL="0" indent="0" algn="just">
              <a:buNone/>
            </a:pPr>
            <a:r>
              <a:rPr lang="en-US" dirty="0" smtClean="0"/>
              <a:t>Communication is the primary skill developed. Students learn to read, write and discuss issues in preparation for their future lifetime of learning</a:t>
            </a:r>
          </a:p>
          <a:p>
            <a:pPr>
              <a:buNone/>
            </a:pPr>
            <a:endParaRPr lang="en-US" sz="2000" dirty="0" smtClean="0"/>
          </a:p>
          <a:p>
            <a:pPr marL="514350" lvl="0" indent="-514350">
              <a:buFont typeface="+mj-lt"/>
              <a:buAutoNum type="arabicPeriod"/>
            </a:pPr>
            <a:r>
              <a:rPr lang="en-US" dirty="0" smtClean="0"/>
              <a:t>Study of science and mathematics</a:t>
            </a:r>
          </a:p>
          <a:p>
            <a:pPr marL="514350" lvl="0" indent="-514350">
              <a:buFont typeface="+mj-lt"/>
              <a:buAutoNum type="arabicPeriod"/>
            </a:pPr>
            <a:r>
              <a:rPr lang="en-US" dirty="0" smtClean="0"/>
              <a:t>Study of history, geography and literature</a:t>
            </a:r>
          </a:p>
          <a:p>
            <a:pPr marL="514350" indent="-514350">
              <a:buFont typeface="+mj-lt"/>
              <a:buAutoNum type="arabicPeriod"/>
            </a:pPr>
            <a:r>
              <a:rPr lang="en-US" dirty="0" smtClean="0"/>
              <a:t>Importance of arts and music</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Teaching Methods</a:t>
            </a: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dirty="0" smtClean="0"/>
              <a:t>Socratic Method</a:t>
            </a:r>
          </a:p>
          <a:p>
            <a:pPr marL="514350" lvl="0" indent="-514350">
              <a:buFont typeface="+mj-lt"/>
              <a:buAutoNum type="arabicPeriod"/>
            </a:pPr>
            <a:r>
              <a:rPr lang="en-US" dirty="0" smtClean="0"/>
              <a:t>Discussion Method</a:t>
            </a:r>
          </a:p>
          <a:p>
            <a:pPr marL="514350" lvl="0" indent="-514350">
              <a:buFont typeface="+mj-lt"/>
              <a:buAutoNum type="arabicPeriod"/>
            </a:pPr>
            <a:r>
              <a:rPr lang="en-US" dirty="0" smtClean="0"/>
              <a:t>Simple and easy language Method</a:t>
            </a:r>
          </a:p>
          <a:p>
            <a:pPr marL="514350" lvl="0" indent="-514350">
              <a:buFont typeface="+mj-lt"/>
              <a:buAutoNum type="arabicPeriod"/>
            </a:pPr>
            <a:r>
              <a:rPr lang="en-US" dirty="0" smtClean="0"/>
              <a:t>Lecture Method</a:t>
            </a:r>
          </a:p>
          <a:p>
            <a:pPr marL="514350" lvl="0" indent="-514350">
              <a:buFont typeface="+mj-lt"/>
              <a:buAutoNum type="arabicPeriod"/>
            </a:pPr>
            <a:r>
              <a:rPr lang="en-US" dirty="0" smtClean="0"/>
              <a:t>Demonstration Method</a:t>
            </a:r>
          </a:p>
          <a:p>
            <a:pPr marL="514350" indent="-514350">
              <a:buFont typeface="+mj-lt"/>
              <a:buAutoNum type="arabicPeriod"/>
            </a:pPr>
            <a:r>
              <a:rPr lang="en-US" dirty="0" smtClean="0"/>
              <a:t>Discovery Method</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TotalTime>
  <Words>1087</Words>
  <Application>Microsoft Office PowerPoint</Application>
  <PresentationFormat>On-screen Show (4:3)</PresentationFormat>
  <Paragraphs>79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ROBERT MAYNARD HUTCHINS &amp;  PROGRESSIVISM</vt:lpstr>
      <vt:lpstr>Slide 2</vt:lpstr>
      <vt:lpstr>Philosophy of Life</vt:lpstr>
      <vt:lpstr>Educational Philosophy</vt:lpstr>
      <vt:lpstr>Aims of Education</vt:lpstr>
      <vt:lpstr>Concept of Liberal Education</vt:lpstr>
      <vt:lpstr>Slide 7</vt:lpstr>
      <vt:lpstr>Educational Curriculum</vt:lpstr>
      <vt:lpstr>Teaching Methods</vt:lpstr>
      <vt:lpstr>Women Education</vt:lpstr>
      <vt:lpstr> PROGRESSIVISM</vt:lpstr>
      <vt:lpstr>ONTOLOGY</vt:lpstr>
      <vt:lpstr>EPISTEMOLOGY</vt:lpstr>
      <vt:lpstr>AXIOLOGY</vt:lpstr>
      <vt:lpstr>OBJECTIVE OF EDUCATION </vt:lpstr>
      <vt:lpstr>Slide 16</vt:lpstr>
      <vt:lpstr>CONCEPT OF CURRICULUM </vt:lpstr>
      <vt:lpstr>Slide 18</vt:lpstr>
      <vt:lpstr>TEACHING METHODS</vt:lpstr>
      <vt:lpstr>Slide 20</vt:lpstr>
      <vt:lpstr>Role of Students</vt:lpstr>
      <vt:lpstr>Role of Teacher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IUBRYK</cp:lastModifiedBy>
  <cp:revision>27</cp:revision>
  <dcterms:created xsi:type="dcterms:W3CDTF">2013-01-14T10:03:57Z</dcterms:created>
  <dcterms:modified xsi:type="dcterms:W3CDTF">2019-04-23T04:30:18Z</dcterms:modified>
</cp:coreProperties>
</file>